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69" r:id="rId5"/>
    <p:sldId id="270" r:id="rId6"/>
    <p:sldId id="258" r:id="rId7"/>
    <p:sldId id="259" r:id="rId8"/>
    <p:sldId id="262" r:id="rId9"/>
    <p:sldId id="271" r:id="rId10"/>
    <p:sldId id="272" r:id="rId11"/>
    <p:sldId id="261" r:id="rId12"/>
    <p:sldId id="263" r:id="rId13"/>
    <p:sldId id="264" r:id="rId14"/>
    <p:sldId id="265" r:id="rId15"/>
    <p:sldId id="268" r:id="rId16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EF7EB76-E188-4E1D-B51D-A3F3C2D4FC38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068D472-0CEF-42DD-B185-C59DF7B752B6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90978A3-085B-4944-A4DF-3BA9EE6802AA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461772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/>
          </p:nvPr>
        </p:nvSpPr>
        <p:spPr>
          <a:xfrm>
            <a:off x="786420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/>
          </p:nvPr>
        </p:nvSpPr>
        <p:spPr>
          <a:xfrm>
            <a:off x="137160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/>
          </p:nvPr>
        </p:nvSpPr>
        <p:spPr>
          <a:xfrm>
            <a:off x="461772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/>
          </p:nvPr>
        </p:nvSpPr>
        <p:spPr>
          <a:xfrm>
            <a:off x="786420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D6BA796-EF3B-4A26-B0F8-6617785162C8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84F1BEAD-C7FE-442B-9B91-136D2DB4EBEB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CA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DDABEF0-8F76-46D7-B82C-EA9CFEC8C7DA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B2835A6-520B-4E5E-A647-789B0F207382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9557FBA-F3B1-43E6-99C1-7D075D73F1D6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65B3B88-F66B-47CE-BF17-882A3F44073C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1371600" y="685800"/>
            <a:ext cx="9600840" cy="68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CA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60BE862-E795-4D70-9ED4-DB07913661CD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46BDC60-A334-43F2-A3DA-ADFE31108960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CA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D844F9B-ADB3-4469-B773-59466367A00E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9641353-3ACD-47C5-A5EE-EF3ECE78D9A6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799B41D-65A6-4963-813E-977AB6424A30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9497372-8C56-4BFC-BE75-420DC7795CDC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3CD2DA0-1054-4416-B67D-F0F6B3DCF979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461772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7864200" y="228600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137160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/>
          </p:nvPr>
        </p:nvSpPr>
        <p:spPr>
          <a:xfrm>
            <a:off x="461772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/>
          </p:nvPr>
        </p:nvSpPr>
        <p:spPr>
          <a:xfrm>
            <a:off x="7864200" y="4156560"/>
            <a:ext cx="309132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D46EC5A-A37C-4BCB-AB0D-B939852F030B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CA5422A-9FA0-43B8-B384-3260A577B2ED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887684F-49BF-44DA-BCEF-B1C12BE0DC2B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C608B8D-C5E7-45D1-840F-2709D0CB442C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1371600" y="685800"/>
            <a:ext cx="9600840" cy="68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CA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0FFA4A3-6A8E-45BC-9CCB-D567482DDFE5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D86670F-F2E8-48C4-99D1-715C3FD01E6C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3580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291360" y="415656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865ED56-DF83-4F2D-97CF-9C0473A9076B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91360" y="2286000"/>
            <a:ext cx="46850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1371600" y="4156560"/>
            <a:ext cx="9600840" cy="17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4000"/>
              </a:lnSpc>
              <a:spcBef>
                <a:spcPts val="1417"/>
              </a:spcBef>
              <a:buNone/>
            </a:pP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C327BA0-9AAB-46A5-991B-6ADAC35AFB60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/>
        </p:nvSpPr>
        <p:spPr>
          <a:xfrm>
            <a:off x="478080" y="360"/>
            <a:ext cx="22824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915200" y="1788480"/>
            <a:ext cx="8361000" cy="20977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89000"/>
              </a:lnSpc>
              <a:buNone/>
            </a:pPr>
            <a:r>
              <a:rPr lang="fr-FR" sz="7200" b="0" strike="noStrike" cap="all" spc="-1">
                <a:solidFill>
                  <a:srgbClr val="191B0E"/>
                </a:solidFill>
                <a:latin typeface="Franklin Gothic Book"/>
              </a:rPr>
              <a:t>Modifiez le style du titre</a:t>
            </a:r>
            <a:endParaRPr lang="en-US" sz="72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dt" idx="1"/>
          </p:nvPr>
        </p:nvSpPr>
        <p:spPr>
          <a:xfrm>
            <a:off x="752760" y="6453360"/>
            <a:ext cx="160776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191B0E"/>
                </a:solidFill>
                <a:latin typeface="Franklin Gothic Book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191B0E"/>
                </a:solidFill>
                <a:latin typeface="Franklin Gothic Book"/>
              </a:rPr>
              <a:t>&lt;date/time&gt;</a:t>
            </a:r>
            <a:endParaRPr lang="en-CA" sz="1200" b="0" strike="noStrike" spc="-1"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 idx="2"/>
          </p:nvPr>
        </p:nvSpPr>
        <p:spPr>
          <a:xfrm>
            <a:off x="2584080" y="6453360"/>
            <a:ext cx="702288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CA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CA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sldNum" idx="3"/>
          </p:nvPr>
        </p:nvSpPr>
        <p:spPr>
          <a:xfrm>
            <a:off x="9830520" y="6453360"/>
            <a:ext cx="159588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191B0E"/>
                </a:solidFill>
                <a:latin typeface="Franklin Gothic Book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BFB6B3C-5B17-4376-B9CA-8A27785BFA5C}" type="slidenum">
              <a:rPr lang="en-US" sz="1200" b="0" strike="noStrike" spc="-1">
                <a:solidFill>
                  <a:srgbClr val="191B0E"/>
                </a:solidFill>
                <a:latin typeface="Franklin Gothic Book"/>
              </a:rPr>
              <a:t>‹N°›</a:t>
            </a:fld>
            <a:endParaRPr lang="en-CA" sz="1200" b="0" strike="noStrike" spc="-1">
              <a:latin typeface="Times New Roman"/>
            </a:endParaRPr>
          </a:p>
        </p:txBody>
      </p:sp>
      <p:grpSp>
        <p:nvGrpSpPr>
          <p:cNvPr id="5" name="Group 6"/>
          <p:cNvGrpSpPr/>
          <p:nvPr/>
        </p:nvGrpSpPr>
        <p:grpSpPr>
          <a:xfrm>
            <a:off x="752760" y="744120"/>
            <a:ext cx="10673640" cy="5349600"/>
            <a:chOff x="752760" y="744120"/>
            <a:chExt cx="10673640" cy="5349600"/>
          </a:xfrm>
        </p:grpSpPr>
        <p:sp>
          <p:nvSpPr>
            <p:cNvPr id="6" name="Freeform 6"/>
            <p:cNvSpPr/>
            <p:nvPr/>
          </p:nvSpPr>
          <p:spPr>
            <a:xfrm>
              <a:off x="8151840" y="1685520"/>
              <a:ext cx="3274560" cy="4408200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" name="Freeform 6"/>
            <p:cNvSpPr/>
            <p:nvPr/>
          </p:nvSpPr>
          <p:spPr>
            <a:xfrm flipH="1" flipV="1">
              <a:off x="752400" y="743760"/>
              <a:ext cx="3275280" cy="4408200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4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191B0E"/>
                </a:solidFill>
                <a:latin typeface="Franklin Gothic Book"/>
              </a:rPr>
              <a:t>Click to edit the outline text format</a:t>
            </a:r>
          </a:p>
          <a:p>
            <a:pPr marL="864000" lvl="1" indent="-324000">
              <a:lnSpc>
                <a:spcPct val="94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191B0E"/>
                </a:solidFill>
                <a:latin typeface="Franklin Gothic Book"/>
              </a:rPr>
              <a:t>Second Outline Level</a:t>
            </a:r>
          </a:p>
          <a:p>
            <a:pPr marL="1296000" lvl="2" indent="-288000">
              <a:lnSpc>
                <a:spcPct val="94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i="1" strike="noStrike" spc="-1">
                <a:solidFill>
                  <a:srgbClr val="191B0E"/>
                </a:solidFill>
                <a:latin typeface="Franklin Gothic Book"/>
              </a:rPr>
              <a:t>Third Outline Level</a:t>
            </a:r>
          </a:p>
          <a:p>
            <a:pPr marL="1728000" lvl="3" indent="-216000">
              <a:lnSpc>
                <a:spcPct val="94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191B0E"/>
                </a:solidFill>
                <a:latin typeface="Franklin Gothic Book"/>
              </a:rPr>
              <a:t>Fourth Outline Level</a:t>
            </a:r>
          </a:p>
          <a:p>
            <a:pPr marL="2160000" lvl="4" indent="-216000">
              <a:lnSpc>
                <a:spcPct val="94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191B0E"/>
                </a:solidFill>
                <a:latin typeface="Franklin Gothic Book"/>
              </a:rPr>
              <a:t>Fifth Outline Level</a:t>
            </a:r>
          </a:p>
          <a:p>
            <a:pPr marL="2592000" lvl="5" indent="-216000">
              <a:lnSpc>
                <a:spcPct val="94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191B0E"/>
                </a:solidFill>
                <a:latin typeface="Franklin Gothic Book"/>
              </a:rPr>
              <a:t>Sixth Outline Level</a:t>
            </a:r>
          </a:p>
          <a:p>
            <a:pPr marL="3024000" lvl="6" indent="-216000">
              <a:lnSpc>
                <a:spcPct val="94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191B0E"/>
                </a:solidFill>
                <a:latin typeface="Franklin Gothic Book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8"/>
          <p:cNvSpPr/>
          <p:nvPr/>
        </p:nvSpPr>
        <p:spPr>
          <a:xfrm>
            <a:off x="478080" y="360"/>
            <a:ext cx="22824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89000"/>
              </a:lnSpc>
              <a:buNone/>
            </a:pPr>
            <a:r>
              <a:rPr lang="fr-FR" sz="4400" b="0" strike="noStrike" spc="-1">
                <a:solidFill>
                  <a:srgbClr val="191B0E"/>
                </a:solidFill>
                <a:latin typeface="Franklin Gothic Book"/>
              </a:rPr>
              <a:t>Modifiez le style du titre</a:t>
            </a:r>
            <a:endParaRPr lang="en-US" sz="44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FR" sz="2000" b="0" strike="noStrike" spc="-1">
                <a:solidFill>
                  <a:srgbClr val="191B0E"/>
                </a:solidFill>
                <a:latin typeface="Franklin Gothic Book"/>
              </a:rPr>
              <a:t>Cliquez pour modifier les styles du texte du masque</a:t>
            </a: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  <a:p>
            <a:pPr marL="914400" lvl="1" indent="-38412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–"/>
            </a:pPr>
            <a:r>
              <a:rPr lang="fr-FR" sz="2000" b="0" i="1" strike="noStrike" spc="-1">
                <a:solidFill>
                  <a:srgbClr val="191B0E"/>
                </a:solidFill>
                <a:latin typeface="Franklin Gothic Book"/>
              </a:rPr>
              <a:t>Deuxième niveau</a:t>
            </a:r>
            <a:endParaRPr lang="en-US" sz="2000" b="0" strike="noStrike" spc="-1">
              <a:solidFill>
                <a:srgbClr val="191B0E"/>
              </a:solidFill>
              <a:latin typeface="Franklin Gothic Book"/>
            </a:endParaRPr>
          </a:p>
          <a:p>
            <a:pPr marL="1371600" lvl="2" indent="-38412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FR" sz="1800" b="0" strike="noStrike" spc="-1">
                <a:solidFill>
                  <a:srgbClr val="191B0E"/>
                </a:solidFill>
                <a:latin typeface="Franklin Gothic Book"/>
              </a:rPr>
              <a:t>Troisième niveau</a:t>
            </a:r>
            <a:endParaRPr lang="en-US" sz="1800" b="0" i="1" strike="noStrike" spc="-1">
              <a:solidFill>
                <a:srgbClr val="191B0E"/>
              </a:solidFill>
              <a:latin typeface="Franklin Gothic Book"/>
            </a:endParaRPr>
          </a:p>
          <a:p>
            <a:pPr marL="1828800" lvl="3" indent="-38412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–"/>
            </a:pPr>
            <a:r>
              <a:rPr lang="fr-FR" sz="1800" b="0" i="1" strike="noStrike" spc="-1">
                <a:solidFill>
                  <a:srgbClr val="191B0E"/>
                </a:solidFill>
                <a:latin typeface="Franklin Gothic Book"/>
              </a:rPr>
              <a:t>Quatrième niveau</a:t>
            </a:r>
            <a:endParaRPr lang="en-US" sz="1800" b="0" strike="noStrike" spc="-1">
              <a:solidFill>
                <a:srgbClr val="191B0E"/>
              </a:solidFill>
              <a:latin typeface="Franklin Gothic Book"/>
            </a:endParaRPr>
          </a:p>
          <a:p>
            <a:pPr marL="2286000" lvl="4" indent="-38412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FR" sz="1600" b="0" strike="noStrike" spc="-1">
                <a:solidFill>
                  <a:srgbClr val="191B0E"/>
                </a:solidFill>
                <a:latin typeface="Franklin Gothic Book"/>
              </a:rPr>
              <a:t>Cinquième niveau</a:t>
            </a:r>
            <a:endParaRPr lang="en-US" sz="1600" b="0" strike="noStrike" spc="-1">
              <a:solidFill>
                <a:srgbClr val="191B0E"/>
              </a:solidFill>
              <a:latin typeface="Franklin Gothic Book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dt" idx="4"/>
          </p:nvPr>
        </p:nvSpPr>
        <p:spPr>
          <a:xfrm>
            <a:off x="1390680" y="6453360"/>
            <a:ext cx="120420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191B0E"/>
                </a:solidFill>
                <a:latin typeface="Franklin Gothic Book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191B0E"/>
                </a:solidFill>
                <a:latin typeface="Franklin Gothic Book"/>
              </a:rPr>
              <a:t>&lt;date/time&gt;</a:t>
            </a:r>
            <a:endParaRPr lang="en-CA" sz="1200" b="0" strike="noStrike" spc="-1">
              <a:latin typeface="Times New Roman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ftr" idx="5"/>
          </p:nvPr>
        </p:nvSpPr>
        <p:spPr>
          <a:xfrm>
            <a:off x="2893680" y="6453360"/>
            <a:ext cx="628056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CA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CA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50" name="PlaceHolder 5"/>
          <p:cNvSpPr>
            <a:spLocks noGrp="1"/>
          </p:cNvSpPr>
          <p:nvPr>
            <p:ph type="sldNum" idx="6"/>
          </p:nvPr>
        </p:nvSpPr>
        <p:spPr>
          <a:xfrm>
            <a:off x="9472680" y="6453360"/>
            <a:ext cx="1595880" cy="404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191B0E"/>
                </a:solidFill>
                <a:latin typeface="Franklin Gothic Book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B2CB436-DDB2-4239-A25C-24F7D01EE061}" type="slidenum">
              <a:rPr lang="en-US" sz="1200" b="0" strike="noStrike" spc="-1">
                <a:solidFill>
                  <a:srgbClr val="191B0E"/>
                </a:solidFill>
                <a:latin typeface="Franklin Gothic Book"/>
              </a:rPr>
              <a:t>‹N°›</a:t>
            </a:fld>
            <a:endParaRPr lang="en-CA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4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CA"/>
          </a:p>
        </p:txBody>
      </p:sp>
      <p:pic>
        <p:nvPicPr>
          <p:cNvPr id="88" name="Picture 22" descr="extreme close up of line chart graphic"/>
          <p:cNvPicPr/>
          <p:nvPr/>
        </p:nvPicPr>
        <p:blipFill>
          <a:blip r:embed="rId2"/>
          <a:srcRect t="9999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89" name="Freeform: Shape 51"/>
          <p:cNvSpPr/>
          <p:nvPr/>
        </p:nvSpPr>
        <p:spPr>
          <a:xfrm flipH="1" flipV="1">
            <a:off x="5670000" y="3709440"/>
            <a:ext cx="2131200" cy="1830600"/>
          </a:xfrm>
          <a:custGeom>
            <a:avLst/>
            <a:gdLst/>
            <a:ahLst/>
            <a:cxnLst/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CA"/>
          </a:p>
        </p:txBody>
      </p:sp>
      <p:sp>
        <p:nvSpPr>
          <p:cNvPr id="90" name="Rectangle 49"/>
          <p:cNvSpPr/>
          <p:nvPr/>
        </p:nvSpPr>
        <p:spPr>
          <a:xfrm>
            <a:off x="6138000" y="4166640"/>
            <a:ext cx="5607720" cy="203976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CA"/>
          </a:p>
        </p:txBody>
      </p:sp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297840" y="4332960"/>
            <a:ext cx="5267880" cy="10857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>
              <a:lnSpc>
                <a:spcPct val="89000"/>
              </a:lnSpc>
              <a:buNone/>
            </a:pPr>
            <a:r>
              <a:rPr lang="en-US" sz="2800" b="0" strike="noStrike" cap="all" spc="-1">
                <a:solidFill>
                  <a:srgbClr val="FFFFFF"/>
                </a:solidFill>
                <a:latin typeface="Franklin Gothic Book"/>
              </a:rPr>
              <a:t>Tomographie d’état quantique Secret</a:t>
            </a:r>
            <a:endParaRPr lang="en-US" sz="2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6297840" y="5419080"/>
            <a:ext cx="5267880" cy="531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112000"/>
              </a:lnSpc>
              <a:spcAft>
                <a:spcPts val="601"/>
              </a:spcAft>
              <a:buNone/>
              <a:tabLst>
                <a:tab pos="0" algn="l"/>
              </a:tabLst>
            </a:pPr>
            <a:r>
              <a:rPr lang="en-US" sz="1800" b="0" strike="noStrike" spc="-1">
                <a:solidFill>
                  <a:srgbClr val="FFFFFF"/>
                </a:solidFill>
                <a:latin typeface="Franklin Gothic Book"/>
              </a:rPr>
              <a:t>Christopher Sicotte</a:t>
            </a:r>
            <a:endParaRPr lang="en-CA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89000"/>
              </a:lnSpc>
              <a:buNone/>
            </a:pPr>
            <a:r>
              <a:rPr lang="fr-CA" sz="4400" b="0" strike="noStrike" spc="-1" dirty="0">
                <a:solidFill>
                  <a:srgbClr val="191B0E"/>
                </a:solidFill>
                <a:latin typeface="Franklin Gothic Book"/>
              </a:rPr>
              <a:t>Utils.py</a:t>
            </a:r>
            <a:br>
              <a:rPr sz="4400" dirty="0"/>
            </a:br>
            <a:endParaRPr lang="en-US" sz="4400" b="0" strike="noStrike" spc="-1" dirty="0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9ECA2B2-5F37-C8AF-D9B3-5573C2A34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523" y="314740"/>
            <a:ext cx="4867802" cy="622851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790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89000"/>
              </a:lnSpc>
              <a:buNone/>
            </a:pPr>
            <a:r>
              <a:rPr lang="en-US" sz="4400" b="0" strike="noStrike" spc="-1">
                <a:solidFill>
                  <a:srgbClr val="191B0E"/>
                </a:solidFill>
                <a:latin typeface="Franklin Gothic Book"/>
              </a:rPr>
              <a:t>Plan de présentation</a:t>
            </a:r>
            <a:endParaRPr lang="en-US" sz="44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lang="fr-CA" sz="2000" b="0" strike="noStrike" spc="-1" dirty="0">
                <a:solidFill>
                  <a:schemeClr val="tx2"/>
                </a:solidFill>
                <a:latin typeface="Franklin Gothic Book"/>
              </a:rPr>
              <a:t>Tomographie</a:t>
            </a:r>
            <a:endParaRPr lang="en-US" sz="2000" b="0" strike="noStrike" spc="-1" dirty="0">
              <a:solidFill>
                <a:schemeClr val="tx2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CA" sz="2000" b="0" strike="noStrike" spc="-1" dirty="0">
                <a:solidFill>
                  <a:srgbClr val="191B0E"/>
                </a:solidFill>
                <a:latin typeface="Franklin Gothic Book"/>
              </a:rPr>
              <a:t>Survol de l’algorithme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77A2BB"/>
              </a:buClr>
              <a:buFont typeface="Franklin Gothic Book"/>
              <a:buChar char="■"/>
            </a:pPr>
            <a:r>
              <a:rPr lang="en-CA" sz="2000" b="0" strike="noStrike" spc="-1" dirty="0" err="1">
                <a:solidFill>
                  <a:srgbClr val="77A2BB"/>
                </a:solidFill>
                <a:latin typeface="Franklin Gothic Book"/>
              </a:rPr>
              <a:t>Difficultés</a:t>
            </a:r>
            <a:r>
              <a:rPr lang="en-CA" sz="2000" b="0" strike="noStrike" spc="-1" dirty="0">
                <a:solidFill>
                  <a:srgbClr val="77A2BB"/>
                </a:solidFill>
                <a:latin typeface="Franklin Gothic Book"/>
              </a:rPr>
              <a:t> </a:t>
            </a:r>
            <a:r>
              <a:rPr lang="en-CA" sz="2000" b="0" strike="noStrike" spc="-1" dirty="0" err="1">
                <a:solidFill>
                  <a:srgbClr val="77A2BB"/>
                </a:solidFill>
                <a:latin typeface="Franklin Gothic Book"/>
              </a:rPr>
              <a:t>rencontrées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89000"/>
              </a:lnSpc>
              <a:buNone/>
            </a:pPr>
            <a:r>
              <a:rPr lang="fr-CA" sz="4400" b="0" strike="noStrike" spc="-1" dirty="0">
                <a:solidFill>
                  <a:srgbClr val="191B0E"/>
                </a:solidFill>
                <a:latin typeface="Franklin Gothic Book"/>
              </a:rPr>
              <a:t>Difficultés rencontrées</a:t>
            </a:r>
            <a:endParaRPr lang="en-US" sz="4400" b="0" strike="noStrike" spc="-1" dirty="0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CA" sz="2000" b="0" strike="noStrike" spc="-1" dirty="0">
                <a:solidFill>
                  <a:srgbClr val="191B0E"/>
                </a:solidFill>
                <a:latin typeface="Franklin Gothic Book"/>
              </a:rPr>
              <a:t>Long à rouler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pos="0" algn="l"/>
              </a:tabLst>
            </a:pPr>
            <a:r>
              <a:rPr lang="fr-CA" sz="2000" b="0" i="1" strike="noStrike" spc="-1" dirty="0">
                <a:solidFill>
                  <a:srgbClr val="191B0E"/>
                </a:solidFill>
                <a:latin typeface="Franklin Gothic Book"/>
              </a:rPr>
              <a:t>- Rouler une job pour chaque Pauli (vraiment long!)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pos="0" algn="l"/>
              </a:tabLst>
            </a:pPr>
            <a:r>
              <a:rPr lang="fr-CA" sz="2000" b="0" i="1" strike="noStrike" spc="-1" dirty="0">
                <a:solidFill>
                  <a:srgbClr val="191B0E"/>
                </a:solidFill>
                <a:latin typeface="Franklin Gothic Book"/>
              </a:rPr>
              <a:t>- Résolution: Envoyer une liste de circuit dans une job, run sur simulateur local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  <a:tabLst>
                <a:tab pos="0" algn="l"/>
              </a:tabLst>
            </a:pPr>
            <a:r>
              <a:rPr lang="fr-CA" sz="2000" b="0" strike="noStrike" spc="-1" dirty="0">
                <a:solidFill>
                  <a:srgbClr val="191B0E"/>
                </a:solidFill>
                <a:latin typeface="Franklin Gothic Book"/>
              </a:rPr>
              <a:t>Pleins de théories à assembler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pos="0" algn="l"/>
              </a:tabLst>
            </a:pPr>
            <a:r>
              <a:rPr lang="fr-CA" sz="2000" b="0" i="1" strike="noStrike" spc="-1" dirty="0">
                <a:solidFill>
                  <a:srgbClr val="191B0E"/>
                </a:solidFill>
                <a:latin typeface="Franklin Gothic Book"/>
              </a:rPr>
              <a:t>- Algèbre linéaires, valeurs moyennes, </a:t>
            </a:r>
            <a:r>
              <a:rPr lang="fr-CA" sz="2000" b="0" i="1" strike="noStrike" spc="-1" dirty="0" err="1">
                <a:solidFill>
                  <a:srgbClr val="191B0E"/>
                </a:solidFill>
                <a:latin typeface="Franklin Gothic Book"/>
              </a:rPr>
              <a:t>paulis</a:t>
            </a:r>
            <a:r>
              <a:rPr lang="fr-CA" sz="2000" b="0" i="1" strike="noStrike" spc="-1" dirty="0">
                <a:solidFill>
                  <a:srgbClr val="191B0E"/>
                </a:solidFill>
                <a:latin typeface="Franklin Gothic Book"/>
              </a:rPr>
              <a:t>, </a:t>
            </a:r>
            <a:r>
              <a:rPr lang="fr-CA" sz="2000" b="0" i="1" strike="noStrike" spc="-1" dirty="0" err="1">
                <a:solidFill>
                  <a:srgbClr val="191B0E"/>
                </a:solidFill>
                <a:latin typeface="Franklin Gothic Book"/>
              </a:rPr>
              <a:t>zx</a:t>
            </a:r>
            <a:r>
              <a:rPr lang="fr-CA" sz="2000" b="0" i="1" strike="noStrike" spc="-1" dirty="0">
                <a:solidFill>
                  <a:srgbClr val="191B0E"/>
                </a:solidFill>
                <a:latin typeface="Franklin Gothic Book"/>
              </a:rPr>
              <a:t>, matrice de densité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pos="0" algn="l"/>
              </a:tabLst>
            </a:pPr>
            <a:r>
              <a:rPr lang="fr-CA" sz="2000" b="0" i="1" strike="noStrike" spc="-1" dirty="0">
                <a:solidFill>
                  <a:srgbClr val="191B0E"/>
                </a:solidFill>
                <a:latin typeface="Franklin Gothic Book"/>
              </a:rPr>
              <a:t>- Résolution: </a:t>
            </a:r>
            <a:r>
              <a:rPr lang="fr-CA" sz="2000" i="1" spc="-1" dirty="0">
                <a:solidFill>
                  <a:srgbClr val="191B0E"/>
                </a:solidFill>
                <a:latin typeface="Franklin Gothic Book"/>
              </a:rPr>
              <a:t>C</a:t>
            </a:r>
            <a:r>
              <a:rPr lang="fr-CA" sz="2000" b="0" i="1" strike="noStrike" spc="-1" dirty="0">
                <a:solidFill>
                  <a:srgbClr val="191B0E"/>
                </a:solidFill>
                <a:latin typeface="Franklin Gothic Book"/>
              </a:rPr>
              <a:t>omprendre individuellement chaque partie.</a:t>
            </a: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pos="0" algn="l"/>
              </a:tabLst>
            </a:pPr>
            <a:r>
              <a:rPr lang="fr-CA" sz="2000" i="1" spc="-1" dirty="0">
                <a:solidFill>
                  <a:srgbClr val="191B0E"/>
                </a:solidFill>
                <a:latin typeface="Franklin Gothic Book"/>
              </a:rPr>
              <a:t>	Partir du but principal et ajouter un lien à chaque notions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530280">
              <a:lnSpc>
                <a:spcPct val="94000"/>
              </a:lnSpc>
              <a:spcBef>
                <a:spcPts val="499"/>
              </a:spcBef>
              <a:spcAft>
                <a:spcPts val="201"/>
              </a:spcAft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89000"/>
              </a:lnSpc>
              <a:buNone/>
            </a:pPr>
            <a:r>
              <a:rPr lang="fr-CA" sz="4400" b="0" strike="noStrike" spc="-1">
                <a:solidFill>
                  <a:srgbClr val="191B0E"/>
                </a:solidFill>
                <a:latin typeface="Franklin Gothic Book"/>
              </a:rPr>
              <a:t>Difficultés rencontrées</a:t>
            </a:r>
            <a:endParaRPr lang="en-US" sz="44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3" name="Image 2" descr="Une image contenant texte, écriture manuscrite, ordinateur portable, papier&#10;&#10;Description générée automatiquement">
            <a:extLst>
              <a:ext uri="{FF2B5EF4-FFF2-40B4-BE49-F238E27FC236}">
                <a16:creationId xmlns:a16="http://schemas.microsoft.com/office/drawing/2014/main" id="{C2FF568C-CD9E-98EC-E4DF-B6289D27306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56234" y="1379764"/>
            <a:ext cx="4107802" cy="5477069"/>
          </a:xfrm>
          <a:prstGeom prst="rect">
            <a:avLst/>
          </a:prstGeom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5E0E891A-4E84-4957-FD6D-9490B5B4DA93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8629061" y="2064397"/>
            <a:ext cx="860080" cy="814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D59C8BFD-2FEF-73EF-0705-88A3E000580F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10213428" y="1969267"/>
            <a:ext cx="759012" cy="909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17C3295-8F72-5DE1-AD55-983E5132A2F4}"/>
              </a:ext>
            </a:extLst>
          </p:cNvPr>
          <p:cNvSpPr/>
          <p:nvPr/>
        </p:nvSpPr>
        <p:spPr>
          <a:xfrm>
            <a:off x="9922238" y="2879002"/>
            <a:ext cx="2100404" cy="373732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Sous but 2</a:t>
            </a:r>
            <a:endParaRPr lang="en-CA" dirty="0"/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EAC05411-4D02-9A02-9A44-A1B928C1DFE5}"/>
              </a:ext>
            </a:extLst>
          </p:cNvPr>
          <p:cNvCxnSpPr>
            <a:cxnSpLocks/>
            <a:endCxn id="17" idx="0"/>
          </p:cNvCxnSpPr>
          <p:nvPr/>
        </p:nvCxnSpPr>
        <p:spPr>
          <a:xfrm flipH="1">
            <a:off x="7924173" y="3264605"/>
            <a:ext cx="860080" cy="814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DD9B3982-30F1-EE25-0657-B6CCB185ED2A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9454416" y="3169475"/>
            <a:ext cx="759012" cy="909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0A8918F-A9FA-D487-6C57-4B810EAEC615}"/>
              </a:ext>
            </a:extLst>
          </p:cNvPr>
          <p:cNvSpPr/>
          <p:nvPr/>
        </p:nvSpPr>
        <p:spPr>
          <a:xfrm>
            <a:off x="6873971" y="4079210"/>
            <a:ext cx="2100404" cy="37373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Sous but 1.1</a:t>
            </a:r>
            <a:endParaRPr lang="en-CA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2238B2-E60D-E4D2-BCAD-1A7C0F48B423}"/>
              </a:ext>
            </a:extLst>
          </p:cNvPr>
          <p:cNvSpPr/>
          <p:nvPr/>
        </p:nvSpPr>
        <p:spPr>
          <a:xfrm>
            <a:off x="9163226" y="4079210"/>
            <a:ext cx="2100404" cy="37373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Sous but 2.2</a:t>
            </a:r>
            <a:endParaRPr lang="en-CA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72DD7F-5B07-1EDC-E878-FE3B92BF081E}"/>
              </a:ext>
            </a:extLst>
          </p:cNvPr>
          <p:cNvSpPr/>
          <p:nvPr/>
        </p:nvSpPr>
        <p:spPr>
          <a:xfrm>
            <a:off x="8322906" y="1595535"/>
            <a:ext cx="3172408" cy="46886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But Principal</a:t>
            </a:r>
            <a:endParaRPr lang="en-C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D3E22C-6008-7210-79A5-9A4F3E2AF8D9}"/>
              </a:ext>
            </a:extLst>
          </p:cNvPr>
          <p:cNvSpPr/>
          <p:nvPr/>
        </p:nvSpPr>
        <p:spPr>
          <a:xfrm>
            <a:off x="7578859" y="2879002"/>
            <a:ext cx="2100404" cy="373732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Sous but 1</a:t>
            </a:r>
            <a:endParaRPr lang="en-CA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720020D-C3F6-34B4-B796-05C24B1A3F6A}"/>
              </a:ext>
            </a:extLst>
          </p:cNvPr>
          <p:cNvSpPr txBox="1"/>
          <p:nvPr/>
        </p:nvSpPr>
        <p:spPr>
          <a:xfrm>
            <a:off x="8354213" y="4560259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7200" dirty="0"/>
              <a:t>…</a:t>
            </a:r>
            <a:endParaRPr lang="en-CA" sz="72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476133AA-EC63-0357-A60F-745B422BE7BE}"/>
              </a:ext>
            </a:extLst>
          </p:cNvPr>
          <p:cNvSpPr txBox="1"/>
          <p:nvPr/>
        </p:nvSpPr>
        <p:spPr>
          <a:xfrm>
            <a:off x="10631980" y="2828835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7200" dirty="0"/>
              <a:t>…</a:t>
            </a:r>
            <a:endParaRPr lang="en-CA" sz="72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89000"/>
              </a:lnSpc>
              <a:buNone/>
            </a:pPr>
            <a:r>
              <a:rPr lang="fr-CA" sz="4400" b="0" strike="noStrike" spc="-1">
                <a:solidFill>
                  <a:srgbClr val="191B0E"/>
                </a:solidFill>
                <a:latin typeface="Franklin Gothic Book"/>
              </a:rPr>
              <a:t>Difficultés rencontrées</a:t>
            </a:r>
            <a:endParaRPr lang="en-US" sz="44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15" name="ZoneTexte 114"/>
          <p:cNvSpPr txBox="1"/>
          <p:nvPr/>
        </p:nvSpPr>
        <p:spPr>
          <a:xfrm>
            <a:off x="1285274" y="5975508"/>
            <a:ext cx="6523560" cy="346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CA" sz="1000" b="0" strike="noStrike" spc="-1" dirty="0">
                <a:latin typeface="Arial"/>
              </a:rPr>
              <a:t>https://imgflip.com/memegenerator/78556652/Trying-to-explain</a:t>
            </a:r>
          </a:p>
        </p:txBody>
      </p:sp>
      <p:pic>
        <p:nvPicPr>
          <p:cNvPr id="116" name="Image 115"/>
          <p:cNvPicPr/>
          <p:nvPr/>
        </p:nvPicPr>
        <p:blipFill>
          <a:blip r:embed="rId2"/>
          <a:stretch/>
        </p:blipFill>
        <p:spPr>
          <a:xfrm>
            <a:off x="1371600" y="2305800"/>
            <a:ext cx="4860000" cy="367992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431219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790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89000"/>
              </a:lnSpc>
              <a:buNone/>
            </a:pPr>
            <a:r>
              <a:rPr lang="en-US" sz="4400" b="0" strike="noStrike" spc="-1">
                <a:solidFill>
                  <a:srgbClr val="191B0E"/>
                </a:solidFill>
                <a:latin typeface="Franklin Gothic Book"/>
              </a:rPr>
              <a:t>Plan de présentation</a:t>
            </a:r>
            <a:endParaRPr lang="en-US" sz="44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CA" sz="2000" b="0" strike="noStrike" spc="-1" dirty="0">
                <a:solidFill>
                  <a:schemeClr val="accent5"/>
                </a:solidFill>
                <a:latin typeface="Franklin Gothic Book"/>
              </a:rPr>
              <a:t>Tomographie</a:t>
            </a:r>
            <a:endParaRPr lang="en-US" sz="2000" b="0" strike="noStrike" spc="-1" dirty="0">
              <a:solidFill>
                <a:schemeClr val="accent5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CA" sz="2000" b="0" strike="noStrike" spc="-1" dirty="0">
                <a:solidFill>
                  <a:srgbClr val="191B0E"/>
                </a:solidFill>
                <a:latin typeface="Franklin Gothic Book"/>
              </a:rPr>
              <a:t>Survol de l’algorithme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en-CA" sz="2000" b="0" strike="noStrike" spc="-1" dirty="0" err="1">
                <a:solidFill>
                  <a:srgbClr val="191B0E"/>
                </a:solidFill>
                <a:latin typeface="Franklin Gothic Book"/>
              </a:rPr>
              <a:t>Difficultés</a:t>
            </a:r>
            <a:r>
              <a:rPr lang="en-CA" sz="2000" b="0" strike="noStrike" spc="-1" dirty="0">
                <a:solidFill>
                  <a:srgbClr val="191B0E"/>
                </a:solidFill>
                <a:latin typeface="Franklin Gothic Book"/>
              </a:rPr>
              <a:t> </a:t>
            </a:r>
            <a:r>
              <a:rPr lang="en-CA" sz="2000" b="0" strike="noStrike" spc="-1" dirty="0" err="1">
                <a:solidFill>
                  <a:srgbClr val="191B0E"/>
                </a:solidFill>
                <a:latin typeface="Franklin Gothic Book"/>
              </a:rPr>
              <a:t>rencontrées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C3228A-ED4C-3C6F-4CDA-98A2877AA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Tomographie</a:t>
            </a:r>
            <a:endParaRPr lang="en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6ED3856-8D84-AB69-B529-082A57935D8F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371600" y="2286000"/>
            <a:ext cx="9600840" cy="1996289"/>
          </a:xfrm>
        </p:spPr>
        <p:txBody>
          <a:bodyPr/>
          <a:lstStyle/>
          <a:p>
            <a:r>
              <a:rPr lang="fr-CA" dirty="0"/>
              <a:t>Tomographie: prendre une série d’image pour reconstruire un objet</a:t>
            </a:r>
          </a:p>
          <a:p>
            <a:r>
              <a:rPr lang="fr-CA" dirty="0"/>
              <a:t>Notre contexte: effectuer des mesures pour estimer le vecteur d’état secret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18224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54F917-CB26-89A1-EB95-3C171167A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Tomographie</a:t>
            </a:r>
            <a:endParaRPr lang="en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49CE417-0917-B9DF-B4BC-C7CD390FC95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371600" y="2286000"/>
            <a:ext cx="9600840" cy="2177358"/>
          </a:xfrm>
        </p:spPr>
        <p:txBody>
          <a:bodyPr/>
          <a:lstStyle/>
          <a:p>
            <a:r>
              <a:rPr lang="fr-CA" dirty="0"/>
              <a:t>Estimer la valeur moyenne des 4</a:t>
            </a:r>
            <a:r>
              <a:rPr lang="fr-CA" baseline="30000" dirty="0"/>
              <a:t>n</a:t>
            </a:r>
            <a:r>
              <a:rPr lang="fr-CA" dirty="0"/>
              <a:t> chaînes de Pauli</a:t>
            </a:r>
          </a:p>
          <a:p>
            <a:r>
              <a:rPr lang="fr-CA" dirty="0"/>
              <a:t>Trouver la matrice de densité</a:t>
            </a:r>
          </a:p>
          <a:p>
            <a:r>
              <a:rPr lang="fr-CA" dirty="0"/>
              <a:t>Calculer le vecteur d’état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13672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790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89000"/>
              </a:lnSpc>
              <a:buNone/>
            </a:pPr>
            <a:r>
              <a:rPr lang="en-US" sz="4400" b="0" strike="noStrike" spc="-1">
                <a:solidFill>
                  <a:srgbClr val="191B0E"/>
                </a:solidFill>
                <a:latin typeface="Franklin Gothic Book"/>
              </a:rPr>
              <a:t>Plan de présentation</a:t>
            </a:r>
            <a:endParaRPr lang="en-US" sz="44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000000"/>
              </a:buClr>
              <a:buFont typeface="Franklin Gothic Book"/>
              <a:buChar char="■"/>
            </a:pPr>
            <a:r>
              <a:rPr lang="fr-CA" sz="2000" b="0" strike="noStrike" spc="-1" dirty="0">
                <a:solidFill>
                  <a:schemeClr val="tx2"/>
                </a:solidFill>
                <a:latin typeface="Franklin Gothic Book"/>
              </a:rPr>
              <a:t>Tomographie</a:t>
            </a:r>
            <a:endParaRPr lang="en-US" sz="2000" b="0" strike="noStrike" spc="-1" dirty="0">
              <a:solidFill>
                <a:schemeClr val="tx2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77A2BB"/>
              </a:buClr>
              <a:buFont typeface="Franklin Gothic Book"/>
              <a:buChar char="■"/>
            </a:pPr>
            <a:r>
              <a:rPr lang="fr-CA" sz="2000" b="0" strike="noStrike" spc="-1" dirty="0">
                <a:solidFill>
                  <a:srgbClr val="77A2BB"/>
                </a:solidFill>
                <a:latin typeface="Franklin Gothic Book"/>
              </a:rPr>
              <a:t>Survol de l’algorithme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en-CA" sz="2000" b="0" strike="noStrike" spc="-1" dirty="0" err="1">
                <a:solidFill>
                  <a:srgbClr val="191B0E"/>
                </a:solidFill>
                <a:latin typeface="Franklin Gothic Book"/>
              </a:rPr>
              <a:t>Difficultés</a:t>
            </a:r>
            <a:r>
              <a:rPr lang="en-CA" sz="2000" b="0" strike="noStrike" spc="-1" dirty="0">
                <a:solidFill>
                  <a:srgbClr val="191B0E"/>
                </a:solidFill>
                <a:latin typeface="Franklin Gothic Book"/>
              </a:rPr>
              <a:t> </a:t>
            </a:r>
            <a:r>
              <a:rPr lang="en-CA" sz="2000" b="0" strike="noStrike" spc="-1" dirty="0" err="1">
                <a:solidFill>
                  <a:srgbClr val="191B0E"/>
                </a:solidFill>
                <a:latin typeface="Franklin Gothic Book"/>
              </a:rPr>
              <a:t>rencontrées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89000"/>
              </a:lnSpc>
              <a:buNone/>
            </a:pPr>
            <a:r>
              <a:rPr lang="fr-CA" sz="4400" b="0" strike="noStrike" spc="-1">
                <a:solidFill>
                  <a:srgbClr val="191B0E"/>
                </a:solidFill>
                <a:latin typeface="Franklin Gothic Book"/>
              </a:rPr>
              <a:t>Survol de l’algorithme</a:t>
            </a:r>
            <a:endParaRPr lang="en-US" sz="44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1371600" y="2286000"/>
            <a:ext cx="9600840" cy="3580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CA" sz="2000" b="0" strike="noStrike" spc="-1" dirty="0">
                <a:solidFill>
                  <a:srgbClr val="191B0E"/>
                </a:solidFill>
                <a:latin typeface="Franklin Gothic Book"/>
              </a:rPr>
              <a:t>State_Tomography.py</a:t>
            </a: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CA" sz="2000" spc="-1" dirty="0">
                <a:solidFill>
                  <a:srgbClr val="191B0E"/>
                </a:solidFill>
                <a:latin typeface="Franklin Gothic Book"/>
              </a:rPr>
              <a:t>Pauli_operations.py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CA" sz="2000" b="0" strike="noStrike" spc="-1" dirty="0">
                <a:solidFill>
                  <a:srgbClr val="191B0E"/>
                </a:solidFill>
                <a:latin typeface="Franklin Gothic Book"/>
              </a:rPr>
              <a:t>Utils.py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CA" sz="2000" b="0" strike="noStrike" spc="-1" dirty="0">
                <a:solidFill>
                  <a:srgbClr val="191B0E"/>
                </a:solidFill>
                <a:latin typeface="Franklin Gothic Book"/>
              </a:rPr>
              <a:t>IBMQ_credentials.py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  <a:p>
            <a:pPr marL="384120" indent="-384120">
              <a:lnSpc>
                <a:spcPct val="94000"/>
              </a:lnSpc>
              <a:spcBef>
                <a:spcPts val="1001"/>
              </a:spcBef>
              <a:spcAft>
                <a:spcPts val="201"/>
              </a:spcAft>
              <a:buClr>
                <a:srgbClr val="191B0E"/>
              </a:buClr>
              <a:buFont typeface="Franklin Gothic Book"/>
              <a:buChar char="■"/>
            </a:pPr>
            <a:r>
              <a:rPr lang="fr-CA" sz="2000" b="0" strike="noStrike" spc="-1" dirty="0">
                <a:solidFill>
                  <a:srgbClr val="191B0E"/>
                </a:solidFill>
                <a:latin typeface="Franklin Gothic Book"/>
              </a:rPr>
              <a:t>main.py</a:t>
            </a:r>
            <a:endParaRPr lang="en-US" sz="2000" b="0" strike="noStrike" spc="-1" dirty="0">
              <a:solidFill>
                <a:srgbClr val="191B0E"/>
              </a:solidFill>
              <a:latin typeface="Franklin Gothic Boo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89000"/>
              </a:lnSpc>
              <a:buNone/>
            </a:pPr>
            <a:r>
              <a:rPr lang="fr-CA" sz="4400" b="0" strike="noStrike" spc="-1">
                <a:solidFill>
                  <a:srgbClr val="191B0E"/>
                </a:solidFill>
                <a:latin typeface="Franklin Gothic Book"/>
              </a:rPr>
              <a:t>main.py</a:t>
            </a:r>
            <a:br>
              <a:rPr sz="4400"/>
            </a:br>
            <a:endParaRPr lang="en-US" sz="44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7336F69-90CB-350C-3362-CE8D31C64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560" y="2103658"/>
            <a:ext cx="10241902" cy="426523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89000"/>
              </a:lnSpc>
              <a:buNone/>
            </a:pPr>
            <a:r>
              <a:rPr lang="fr-CA" sz="4400" b="0" strike="noStrike" spc="-1" dirty="0">
                <a:solidFill>
                  <a:srgbClr val="191B0E"/>
                </a:solidFill>
                <a:latin typeface="Franklin Gothic Book"/>
              </a:rPr>
              <a:t>State_tomography.py</a:t>
            </a:r>
            <a:br>
              <a:rPr sz="4400" dirty="0"/>
            </a:br>
            <a:endParaRPr lang="en-US" sz="4400" b="0" strike="noStrike" spc="-1" dirty="0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2D1ECD56-E589-1AE1-297F-C6C7C04C4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26134"/>
            <a:ext cx="9386596" cy="497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030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0840" cy="1485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89000"/>
              </a:lnSpc>
              <a:buNone/>
            </a:pPr>
            <a:r>
              <a:rPr lang="fr-CA" spc="-1" dirty="0">
                <a:solidFill>
                  <a:srgbClr val="191B0E"/>
                </a:solidFill>
                <a:latin typeface="Franklin Gothic Book"/>
              </a:rPr>
              <a:t>Pauli_operations</a:t>
            </a:r>
            <a:r>
              <a:rPr lang="fr-CA" sz="4400" b="0" strike="noStrike" spc="-1" dirty="0">
                <a:solidFill>
                  <a:srgbClr val="191B0E"/>
                </a:solidFill>
                <a:latin typeface="Franklin Gothic Book"/>
              </a:rPr>
              <a:t>.py</a:t>
            </a:r>
            <a:br>
              <a:rPr sz="4400" dirty="0"/>
            </a:br>
            <a:endParaRPr lang="en-US" sz="4400" b="0" strike="noStrike" spc="-1" dirty="0">
              <a:solidFill>
                <a:srgbClr val="000000"/>
              </a:solidFill>
              <a:latin typeface="Franklin Gothic Book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C49EA26-350F-5984-CB06-0FEEF3EC4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342" y="2637313"/>
            <a:ext cx="11067217" cy="384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717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1189</TotalTime>
  <Words>221</Words>
  <Application>Microsoft Office PowerPoint</Application>
  <PresentationFormat>Grand écran</PresentationFormat>
  <Paragraphs>50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14</vt:i4>
      </vt:variant>
    </vt:vector>
  </HeadingPairs>
  <TitlesOfParts>
    <vt:vector size="21" baseType="lpstr">
      <vt:lpstr>Arial</vt:lpstr>
      <vt:lpstr>Franklin Gothic Book</vt:lpstr>
      <vt:lpstr>Symbol</vt:lpstr>
      <vt:lpstr>Times New Roman</vt:lpstr>
      <vt:lpstr>Wingdings</vt:lpstr>
      <vt:lpstr>Office Theme</vt:lpstr>
      <vt:lpstr>Office Theme</vt:lpstr>
      <vt:lpstr>Tomographie d’état quantique Secret</vt:lpstr>
      <vt:lpstr>Plan de présentation</vt:lpstr>
      <vt:lpstr>Tomographie</vt:lpstr>
      <vt:lpstr>Tomographie</vt:lpstr>
      <vt:lpstr>Plan de présentation</vt:lpstr>
      <vt:lpstr>Survol de l’algorithme</vt:lpstr>
      <vt:lpstr>main.py </vt:lpstr>
      <vt:lpstr>State_tomography.py </vt:lpstr>
      <vt:lpstr>Pauli_operations.py </vt:lpstr>
      <vt:lpstr>Utils.py </vt:lpstr>
      <vt:lpstr>Plan de présentation</vt:lpstr>
      <vt:lpstr>Difficultés rencontrées</vt:lpstr>
      <vt:lpstr>Difficultés rencontrées</vt:lpstr>
      <vt:lpstr>Difficultés rencontrées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Algorithme de Grover</dc:title>
  <dc:subject/>
  <dc:creator>christopher sicotte</dc:creator>
  <dc:description/>
  <cp:lastModifiedBy>christopher sicotte</cp:lastModifiedBy>
  <cp:revision>25</cp:revision>
  <dcterms:created xsi:type="dcterms:W3CDTF">2024-01-25T13:53:13Z</dcterms:created>
  <dcterms:modified xsi:type="dcterms:W3CDTF">2024-02-16T02:08:32Z</dcterms:modified>
  <dc:language>en-CA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PresentationFormat">
    <vt:lpwstr>Grand écran</vt:lpwstr>
  </property>
  <property fmtid="{D5CDD505-2E9C-101B-9397-08002B2CF9AE}" pid="4" name="Slides">
    <vt:i4>14</vt:i4>
  </property>
</Properties>
</file>